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</p:sldIdLst>
  <p:sldSz cx="18288000" cy="10287000"/>
  <p:notesSz cx="6858000" cy="9144000"/>
  <p:embeddedFontLst>
    <p:embeddedFont>
      <p:font typeface="Canva Sans" panose="020B0604020202020204" charset="0"/>
      <p:regular r:id="rId21"/>
    </p:embeddedFont>
    <p:embeddedFont>
      <p:font typeface="Carelia" panose="020B0604020202020204" charset="0"/>
      <p:regular r:id="rId22"/>
    </p:embeddedFont>
    <p:embeddedFont>
      <p:font typeface="DM Sans" pitchFamily="2" charset="0"/>
      <p:regular r:id="rId23"/>
    </p:embeddedFont>
    <p:embeddedFont>
      <p:font typeface="RoxboroughCF" panose="020B0604020202020204" charset="0"/>
      <p:regular r:id="rId24"/>
    </p:embeddedFont>
    <p:embeddedFont>
      <p:font typeface="Times New Roman Bold" panose="02020803070505020304" pitchFamily="18" charset="0"/>
      <p:regular r:id="rId25"/>
      <p:bold r:id="rId26"/>
    </p:embeddedFont>
    <p:embeddedFont>
      <p:font typeface="Times New Roman Italics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13444653" y="7507781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3482617" y="-5847362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1028700" y="2619576"/>
            <a:ext cx="15924889" cy="7053694"/>
            <a:chOff x="0" y="0"/>
            <a:chExt cx="3075355" cy="136218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75355" cy="1362183"/>
            </a:xfrm>
            <a:custGeom>
              <a:avLst/>
              <a:gdLst/>
              <a:ahLst/>
              <a:cxnLst/>
              <a:rect l="l" t="t" r="r" b="b"/>
              <a:pathLst>
                <a:path w="3075355" h="1362183">
                  <a:moveTo>
                    <a:pt x="0" y="0"/>
                  </a:moveTo>
                  <a:lnTo>
                    <a:pt x="3075355" y="0"/>
                  </a:lnTo>
                  <a:lnTo>
                    <a:pt x="3075355" y="1362183"/>
                  </a:lnTo>
                  <a:lnTo>
                    <a:pt x="0" y="13621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61925"/>
              <a:ext cx="3075355" cy="1524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149"/>
                </a:lnSpc>
              </a:pPr>
              <a:r>
                <a:rPr lang="en-US" sz="5499">
                  <a:solidFill>
                    <a:srgbClr val="000000"/>
                  </a:solidFill>
                  <a:latin typeface="Times New Roman Bold"/>
                </a:rPr>
                <a:t>FINAL YEAR PROJECT PHASE 2</a:t>
              </a:r>
            </a:p>
            <a:p>
              <a:pPr algn="ctr">
                <a:lnSpc>
                  <a:spcPts val="5459"/>
                </a:lnSpc>
              </a:pPr>
              <a:endParaRPr lang="en-US" sz="5499">
                <a:solidFill>
                  <a:srgbClr val="000000"/>
                </a:solidFill>
                <a:latin typeface="Times New Roman Bold"/>
              </a:endParaRPr>
            </a:p>
            <a:p>
              <a:pPr algn="ctr">
                <a:lnSpc>
                  <a:spcPts val="5199"/>
                </a:lnSpc>
              </a:pPr>
              <a:endParaRPr lang="en-US" sz="5499">
                <a:solidFill>
                  <a:srgbClr val="000000"/>
                </a:solidFill>
                <a:latin typeface="Times New Roman Bold"/>
              </a:endParaRPr>
            </a:p>
            <a:p>
              <a:pPr algn="ctr">
                <a:lnSpc>
                  <a:spcPts val="5719"/>
                </a:lnSpc>
              </a:pPr>
              <a:r>
                <a:rPr lang="en-US" sz="4399">
                  <a:solidFill>
                    <a:srgbClr val="000000"/>
                  </a:solidFill>
                  <a:latin typeface="Times New Roman"/>
                </a:rPr>
                <a:t> </a:t>
              </a:r>
              <a:r>
                <a:rPr lang="en-US" sz="4399">
                  <a:solidFill>
                    <a:srgbClr val="000000"/>
                  </a:solidFill>
                  <a:latin typeface="Times New Roman Italics"/>
                </a:rPr>
                <a:t>High Speed Visual Navigation for the Visually Impaired with Real Time Mapping and Voice Interaction</a:t>
              </a:r>
            </a:p>
            <a:p>
              <a:pPr algn="ctr">
                <a:lnSpc>
                  <a:spcPts val="5589"/>
                </a:lnSpc>
              </a:pPr>
              <a:endParaRPr lang="en-US" sz="4399">
                <a:solidFill>
                  <a:srgbClr val="000000"/>
                </a:solidFill>
                <a:latin typeface="Times New Roman Italics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15568404" y="339661"/>
            <a:ext cx="2112823" cy="1994538"/>
          </a:xfrm>
          <a:custGeom>
            <a:avLst/>
            <a:gdLst/>
            <a:ahLst/>
            <a:cxnLst/>
            <a:rect l="l" t="t" r="r" b="b"/>
            <a:pathLst>
              <a:path w="2112823" h="1994538">
                <a:moveTo>
                  <a:pt x="0" y="0"/>
                </a:moveTo>
                <a:lnTo>
                  <a:pt x="2112824" y="0"/>
                </a:lnTo>
                <a:lnTo>
                  <a:pt x="2112824" y="1994538"/>
                </a:lnTo>
                <a:lnTo>
                  <a:pt x="0" y="19945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600021"/>
            <a:chOff x="0" y="0"/>
            <a:chExt cx="4816593" cy="6847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84779"/>
            </a:xfrm>
            <a:custGeom>
              <a:avLst/>
              <a:gdLst/>
              <a:ahLst/>
              <a:cxnLst/>
              <a:rect l="l" t="t" r="r" b="b"/>
              <a:pathLst>
                <a:path w="4816592" h="684779">
                  <a:moveTo>
                    <a:pt x="0" y="0"/>
                  </a:moveTo>
                  <a:lnTo>
                    <a:pt x="4816592" y="0"/>
                  </a:lnTo>
                  <a:lnTo>
                    <a:pt x="4816592" y="684779"/>
                  </a:lnTo>
                  <a:lnTo>
                    <a:pt x="0" y="684779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4816593" cy="7514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2229126" y="866775"/>
            <a:ext cx="13152964" cy="823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2"/>
              </a:lnSpc>
            </a:pPr>
            <a:r>
              <a:rPr lang="en-US" sz="4400" spc="431">
                <a:solidFill>
                  <a:srgbClr val="FFFFFF"/>
                </a:solidFill>
                <a:latin typeface="Times New Roman Bold"/>
              </a:rPr>
              <a:t>OBJECTIVES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0308" y="3000375"/>
            <a:ext cx="16568992" cy="736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</a:pPr>
            <a:endParaRPr/>
          </a:p>
          <a:p>
            <a:pPr marL="604516" lvl="1" indent="-302258" algn="just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</a:rPr>
              <a:t>To Develop an Intelligent Navigation Assistant: Leverage advanced computer vision and speech recognition technologies to aid visually impaired users in navigating their environment.</a:t>
            </a:r>
          </a:p>
          <a:p>
            <a:pPr marL="604516" lvl="1" indent="-302258" algn="just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</a:rPr>
              <a:t>To Enhance Independent Mobility: Provide real-time object detection and audio feedback, helping users navigate safely and independently.</a:t>
            </a:r>
          </a:p>
          <a:p>
            <a:pPr marL="604516" lvl="1" indent="-302258" algn="just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</a:rPr>
              <a:t>To Create an Intuitive Interface: Develop a user-friendly system that allows interaction through voice commands, ensuring accessibility for users of all technological proficiencies.</a:t>
            </a:r>
          </a:p>
          <a:p>
            <a:pPr marL="604516" lvl="1" indent="-302258" algn="just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</a:rPr>
              <a:t>To Improve Situational Awareness: Enable users to receive detailed information about objects and obstacles in their path, enhancing their overall awareness and confidence in navigating unfamiliar spaces.</a:t>
            </a:r>
          </a:p>
          <a:p>
            <a:pPr marL="604516" lvl="1" indent="-302258" algn="just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</a:rPr>
              <a:t>To Ensure Cost-Effectiveness: Develop a solution that is affordable and easy to maintain, making it accessible to a broader population of visually impaired individuals.</a:t>
            </a:r>
          </a:p>
          <a:p>
            <a:pPr marL="604516" lvl="1" indent="-302258" algn="just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</a:rPr>
              <a:t>To Promote Inclusivity and Accessibility: Contribute to the development of assistive technologies that empower individuals with visual impairments, fostering greater inclusivity and equal opportunities.</a:t>
            </a:r>
          </a:p>
          <a:p>
            <a:pPr algn="just">
              <a:lnSpc>
                <a:spcPts val="3639"/>
              </a:lnSpc>
            </a:pPr>
            <a:endParaRPr lang="en-US" sz="2799">
              <a:solidFill>
                <a:srgbClr val="000000"/>
              </a:solidFill>
              <a:latin typeface="Times New Roman"/>
            </a:endParaRPr>
          </a:p>
          <a:p>
            <a:pPr algn="just">
              <a:lnSpc>
                <a:spcPts val="3639"/>
              </a:lnSpc>
            </a:pPr>
            <a:endParaRPr lang="en-US" sz="2799">
              <a:solidFill>
                <a:srgbClr val="000000"/>
              </a:solidFill>
              <a:latin typeface="Times New Roman"/>
            </a:endParaRPr>
          </a:p>
          <a:p>
            <a:pPr algn="just">
              <a:lnSpc>
                <a:spcPts val="3639"/>
              </a:lnSpc>
            </a:pPr>
            <a:endParaRPr lang="en-US" sz="2799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600021"/>
            <a:chOff x="0" y="0"/>
            <a:chExt cx="4816593" cy="6847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84779"/>
            </a:xfrm>
            <a:custGeom>
              <a:avLst/>
              <a:gdLst/>
              <a:ahLst/>
              <a:cxnLst/>
              <a:rect l="l" t="t" r="r" b="b"/>
              <a:pathLst>
                <a:path w="4816592" h="684779">
                  <a:moveTo>
                    <a:pt x="0" y="0"/>
                  </a:moveTo>
                  <a:lnTo>
                    <a:pt x="4816592" y="0"/>
                  </a:lnTo>
                  <a:lnTo>
                    <a:pt x="4816592" y="684779"/>
                  </a:lnTo>
                  <a:lnTo>
                    <a:pt x="0" y="684779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4816593" cy="7514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2229126" y="866775"/>
            <a:ext cx="13152964" cy="823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2"/>
              </a:lnSpc>
            </a:pPr>
            <a:r>
              <a:rPr lang="en-US" sz="4400" spc="431">
                <a:solidFill>
                  <a:srgbClr val="FFFFFF"/>
                </a:solidFill>
                <a:latin typeface="Times New Roman Bold"/>
              </a:rPr>
              <a:t>METHODOLOGY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356871"/>
            <a:ext cx="16230600" cy="736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</a:pPr>
            <a:endParaRPr/>
          </a:p>
          <a:p>
            <a:pPr marL="604516" lvl="1" indent="-302258" algn="just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</a:rPr>
              <a:t>Overall approach and design: The project utilizes a Python script that integrates speech recognition, text-to-speech, and object detection functionalities.</a:t>
            </a:r>
          </a:p>
          <a:p>
            <a:pPr marL="604516" lvl="1" indent="-302258" algn="just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</a:rPr>
              <a:t>Object detection module: Employs OpenCV and a pre-trained Caffe model for real-time object detection in video streams.</a:t>
            </a:r>
          </a:p>
          <a:p>
            <a:pPr marL="604516" lvl="1" indent="-302258" algn="just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</a:rPr>
              <a:t>Speech recognition and text-to-speech module: Enables user interaction through spoken commands and provides verbal responses using respective libraries.</a:t>
            </a:r>
          </a:p>
          <a:p>
            <a:pPr marL="604516" lvl="1" indent="-302258" algn="just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</a:rPr>
              <a:t>User interaction module: Facilitates user interaction via spoken commands captured by the smartphone's microphone.</a:t>
            </a:r>
          </a:p>
          <a:p>
            <a:pPr marL="604516" lvl="1" indent="-302258" algn="just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</a:rPr>
              <a:t>Voice command processing: Users can issue commands like "find [object]" to trigger object detection for specific objects of interest.</a:t>
            </a:r>
          </a:p>
          <a:p>
            <a:pPr marL="604516" lvl="1" indent="-302258" algn="just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</a:rPr>
              <a:t>Video processing and display module: Captures video streams from the smartphone's camera and processes frames for object detection and display.</a:t>
            </a:r>
          </a:p>
          <a:p>
            <a:pPr algn="just">
              <a:lnSpc>
                <a:spcPts val="3639"/>
              </a:lnSpc>
            </a:pPr>
            <a:endParaRPr lang="en-US" sz="2799">
              <a:solidFill>
                <a:srgbClr val="000000"/>
              </a:solidFill>
              <a:latin typeface="Times New Roman"/>
            </a:endParaRPr>
          </a:p>
          <a:p>
            <a:pPr algn="just">
              <a:lnSpc>
                <a:spcPts val="3639"/>
              </a:lnSpc>
            </a:pPr>
            <a:endParaRPr lang="en-US" sz="2799">
              <a:solidFill>
                <a:srgbClr val="000000"/>
              </a:solidFill>
              <a:latin typeface="Times New Roman"/>
            </a:endParaRPr>
          </a:p>
          <a:p>
            <a:pPr algn="just">
              <a:lnSpc>
                <a:spcPts val="3639"/>
              </a:lnSpc>
            </a:pPr>
            <a:endParaRPr lang="en-US" sz="2799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600021"/>
            <a:chOff x="0" y="0"/>
            <a:chExt cx="4816593" cy="6847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84779"/>
            </a:xfrm>
            <a:custGeom>
              <a:avLst/>
              <a:gdLst/>
              <a:ahLst/>
              <a:cxnLst/>
              <a:rect l="l" t="t" r="r" b="b"/>
              <a:pathLst>
                <a:path w="4816592" h="684779">
                  <a:moveTo>
                    <a:pt x="0" y="0"/>
                  </a:moveTo>
                  <a:lnTo>
                    <a:pt x="4816592" y="0"/>
                  </a:lnTo>
                  <a:lnTo>
                    <a:pt x="4816592" y="684779"/>
                  </a:lnTo>
                  <a:lnTo>
                    <a:pt x="0" y="684779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4816593" cy="7514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2229126" y="866775"/>
            <a:ext cx="13152964" cy="823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2"/>
              </a:lnSpc>
            </a:pPr>
            <a:r>
              <a:rPr lang="en-US" sz="4400" spc="431">
                <a:solidFill>
                  <a:srgbClr val="FFFFFF"/>
                </a:solidFill>
                <a:latin typeface="Times New Roman Bold"/>
              </a:rPr>
              <a:t>METHODOLOGY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356871"/>
            <a:ext cx="16230600" cy="736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</a:pPr>
            <a:endParaRPr/>
          </a:p>
          <a:p>
            <a:pPr marL="604516" lvl="1" indent="-302258" algn="just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</a:rPr>
              <a:t>Audio feedback: Provides verbal feedback on the location (degree and direction) of detected objects using text-to-speech.</a:t>
            </a:r>
          </a:p>
          <a:p>
            <a:pPr marL="604516" lvl="1" indent="-302258" algn="just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</a:rPr>
              <a:t>Exception handling: Implements exception handling to address potential errors during speech recognition and other operations.</a:t>
            </a:r>
          </a:p>
          <a:p>
            <a:pPr marL="604516" lvl="1" indent="-302258" algn="just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</a:rPr>
              <a:t>Data set explanation: Describes the rich and varied dataset used for training the object detection model, comprising annotated images from indoor and outdoor environments.</a:t>
            </a:r>
          </a:p>
          <a:p>
            <a:pPr marL="604516" lvl="1" indent="-302258" algn="just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</a:rPr>
              <a:t>Algorithms and techniques: Employs the Single Shot Multibox Detector (SSD) algorithm, Convolutional Neural Networks (CNNs), and the Caffe framework for object detection.</a:t>
            </a:r>
          </a:p>
          <a:p>
            <a:pPr marL="604516" lvl="1" indent="-302258" algn="just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</a:rPr>
              <a:t>Hardware requirements: Utilizes a smartphone as the primary hardware, leveraging its camera and processing power.</a:t>
            </a:r>
          </a:p>
          <a:p>
            <a:pPr marL="604516" lvl="1" indent="-302258" algn="just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</a:rPr>
              <a:t>Software requirements: Requires a mobile operating system, development framework, tools, and libraries for image processing, object detection, speech recognition, and text-to-speech conversion.</a:t>
            </a:r>
          </a:p>
          <a:p>
            <a:pPr algn="just">
              <a:lnSpc>
                <a:spcPts val="3639"/>
              </a:lnSpc>
            </a:pPr>
            <a:endParaRPr lang="en-US" sz="2799">
              <a:solidFill>
                <a:srgbClr val="000000"/>
              </a:solidFill>
              <a:latin typeface="Times New Roman"/>
            </a:endParaRPr>
          </a:p>
          <a:p>
            <a:pPr algn="just">
              <a:lnSpc>
                <a:spcPts val="3639"/>
              </a:lnSpc>
            </a:pPr>
            <a:endParaRPr lang="en-US" sz="2799">
              <a:solidFill>
                <a:srgbClr val="000000"/>
              </a:solidFill>
              <a:latin typeface="Times New Roman"/>
            </a:endParaRPr>
          </a:p>
          <a:p>
            <a:pPr algn="just">
              <a:lnSpc>
                <a:spcPts val="3639"/>
              </a:lnSpc>
            </a:pPr>
            <a:endParaRPr lang="en-US" sz="2799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924244" y="0"/>
            <a:ext cx="16439512" cy="10287000"/>
          </a:xfrm>
          <a:custGeom>
            <a:avLst/>
            <a:gdLst/>
            <a:ahLst/>
            <a:cxnLst/>
            <a:rect l="l" t="t" r="r" b="b"/>
            <a:pathLst>
              <a:path w="16439512" h="10287000">
                <a:moveTo>
                  <a:pt x="0" y="0"/>
                </a:moveTo>
                <a:lnTo>
                  <a:pt x="16439512" y="0"/>
                </a:lnTo>
                <a:lnTo>
                  <a:pt x="1643951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600021"/>
            <a:chOff x="0" y="0"/>
            <a:chExt cx="4816593" cy="6847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84779"/>
            </a:xfrm>
            <a:custGeom>
              <a:avLst/>
              <a:gdLst/>
              <a:ahLst/>
              <a:cxnLst/>
              <a:rect l="l" t="t" r="r" b="b"/>
              <a:pathLst>
                <a:path w="4816592" h="684779">
                  <a:moveTo>
                    <a:pt x="0" y="0"/>
                  </a:moveTo>
                  <a:lnTo>
                    <a:pt x="4816592" y="0"/>
                  </a:lnTo>
                  <a:lnTo>
                    <a:pt x="4816592" y="684779"/>
                  </a:lnTo>
                  <a:lnTo>
                    <a:pt x="0" y="684779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4816593" cy="7514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2280950" y="807377"/>
            <a:ext cx="13152964" cy="823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2"/>
              </a:lnSpc>
            </a:pPr>
            <a:r>
              <a:rPr lang="en-US" sz="4400" spc="431">
                <a:solidFill>
                  <a:srgbClr val="FFFFFF"/>
                </a:solidFill>
                <a:latin typeface="Times New Roman Bold"/>
              </a:rPr>
              <a:t>RESULTS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2132" y="2514296"/>
            <a:ext cx="16230600" cy="8736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</a:pPr>
            <a:endParaRPr/>
          </a:p>
          <a:p>
            <a:pPr marL="604516" lvl="1" indent="-302258" algn="just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</a:rPr>
              <a:t>Successful object detection and localization: The system accurately detects and localizes objects specified by the user's voice command. It provides precise feedback on the object's position, including the degree and direction relative to the camera.</a:t>
            </a:r>
          </a:p>
          <a:p>
            <a:pPr marL="604516" lvl="1" indent="-302258" algn="just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</a:rPr>
              <a:t>Real-time audio feedback: Upon detecting an object, the system promptly delivers audio feedback to the user, indicating the object's presence and location. This real-time feedback enhances situational awareness and assists in navigation.</a:t>
            </a:r>
          </a:p>
          <a:p>
            <a:pPr marL="604516" lvl="1" indent="-302258" algn="just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</a:rPr>
              <a:t>Handling object absence and audio errors: If the requested object is not found, the system informs the user with a "Could not find, try again" message. It also handles and reports errors related to unclear or unrecognized audio input.</a:t>
            </a:r>
          </a:p>
          <a:p>
            <a:pPr marL="604516" lvl="1" indent="-302258" algn="just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</a:rPr>
              <a:t>User interaction and termination: The system responds to the user's voice command "bye" by gracefully exiting the interaction loop and bidding farewell. This demonstrates the effective integration of voice interaction and termination capabilities.</a:t>
            </a:r>
          </a:p>
          <a:p>
            <a:pPr marL="604516" lvl="1" indent="-302258" algn="just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</a:rPr>
              <a:t>Visual representation of object detection: In addition to audio feedback, the system displays annotated video frames with bounding boxes around detected objects. This visual representation aids in understanding the system's object detection capabilities.</a:t>
            </a:r>
          </a:p>
          <a:p>
            <a:pPr algn="just">
              <a:lnSpc>
                <a:spcPts val="3639"/>
              </a:lnSpc>
            </a:pPr>
            <a:endParaRPr lang="en-US" sz="2799">
              <a:solidFill>
                <a:srgbClr val="000000"/>
              </a:solidFill>
              <a:latin typeface="Times New Roman"/>
            </a:endParaRPr>
          </a:p>
          <a:p>
            <a:pPr algn="just">
              <a:lnSpc>
                <a:spcPts val="3639"/>
              </a:lnSpc>
            </a:pPr>
            <a:endParaRPr lang="en-US" sz="2799">
              <a:solidFill>
                <a:srgbClr val="000000"/>
              </a:solidFill>
              <a:latin typeface="Times New Roman"/>
            </a:endParaRPr>
          </a:p>
          <a:p>
            <a:pPr algn="just">
              <a:lnSpc>
                <a:spcPts val="3639"/>
              </a:lnSpc>
            </a:pPr>
            <a:endParaRPr lang="en-US" sz="2799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203396" y="313612"/>
            <a:ext cx="8345579" cy="4428318"/>
          </a:xfrm>
          <a:custGeom>
            <a:avLst/>
            <a:gdLst/>
            <a:ahLst/>
            <a:cxnLst/>
            <a:rect l="l" t="t" r="r" b="b"/>
            <a:pathLst>
              <a:path w="8345579" h="4428318">
                <a:moveTo>
                  <a:pt x="0" y="0"/>
                </a:moveTo>
                <a:lnTo>
                  <a:pt x="8345579" y="0"/>
                </a:lnTo>
                <a:lnTo>
                  <a:pt x="8345579" y="4428319"/>
                </a:lnTo>
                <a:lnTo>
                  <a:pt x="0" y="44283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94" r="-3162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203396" y="5454247"/>
            <a:ext cx="8345579" cy="4766585"/>
          </a:xfrm>
          <a:custGeom>
            <a:avLst/>
            <a:gdLst/>
            <a:ahLst/>
            <a:cxnLst/>
            <a:rect l="l" t="t" r="r" b="b"/>
            <a:pathLst>
              <a:path w="8345579" h="4766585">
                <a:moveTo>
                  <a:pt x="0" y="0"/>
                </a:moveTo>
                <a:lnTo>
                  <a:pt x="8345579" y="0"/>
                </a:lnTo>
                <a:lnTo>
                  <a:pt x="8345579" y="4766585"/>
                </a:lnTo>
                <a:lnTo>
                  <a:pt x="0" y="47665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7770" b="-850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9744994" y="275014"/>
            <a:ext cx="8037557" cy="4505514"/>
          </a:xfrm>
          <a:custGeom>
            <a:avLst/>
            <a:gdLst/>
            <a:ahLst/>
            <a:cxnLst/>
            <a:rect l="l" t="t" r="r" b="b"/>
            <a:pathLst>
              <a:path w="8037557" h="4505514">
                <a:moveTo>
                  <a:pt x="0" y="0"/>
                </a:moveTo>
                <a:lnTo>
                  <a:pt x="8037557" y="0"/>
                </a:lnTo>
                <a:lnTo>
                  <a:pt x="8037557" y="4505514"/>
                </a:lnTo>
                <a:lnTo>
                  <a:pt x="0" y="45055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2496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9596369" y="5454247"/>
            <a:ext cx="8186182" cy="4766585"/>
          </a:xfrm>
          <a:custGeom>
            <a:avLst/>
            <a:gdLst/>
            <a:ahLst/>
            <a:cxnLst/>
            <a:rect l="l" t="t" r="r" b="b"/>
            <a:pathLst>
              <a:path w="8186182" h="4766585">
                <a:moveTo>
                  <a:pt x="0" y="0"/>
                </a:moveTo>
                <a:lnTo>
                  <a:pt x="8186182" y="0"/>
                </a:lnTo>
                <a:lnTo>
                  <a:pt x="8186182" y="4766585"/>
                </a:lnTo>
                <a:lnTo>
                  <a:pt x="0" y="47665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043" r="-10480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3365110" y="4766310"/>
            <a:ext cx="1576274" cy="64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Times New Roman"/>
              </a:rPr>
              <a:t>PART 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887529" y="4826309"/>
            <a:ext cx="1752487" cy="64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Times New Roman"/>
              </a:rPr>
              <a:t>PART II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7052862" y="336186"/>
            <a:ext cx="9879582" cy="4998479"/>
          </a:xfrm>
          <a:custGeom>
            <a:avLst/>
            <a:gdLst/>
            <a:ahLst/>
            <a:cxnLst/>
            <a:rect l="l" t="t" r="r" b="b"/>
            <a:pathLst>
              <a:path w="9879582" h="4998479">
                <a:moveTo>
                  <a:pt x="0" y="0"/>
                </a:moveTo>
                <a:lnTo>
                  <a:pt x="9879582" y="0"/>
                </a:lnTo>
                <a:lnTo>
                  <a:pt x="9879582" y="4998478"/>
                </a:lnTo>
                <a:lnTo>
                  <a:pt x="0" y="49984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991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7052862" y="5934739"/>
            <a:ext cx="10031226" cy="2172918"/>
          </a:xfrm>
          <a:custGeom>
            <a:avLst/>
            <a:gdLst/>
            <a:ahLst/>
            <a:cxnLst/>
            <a:rect l="l" t="t" r="r" b="b"/>
            <a:pathLst>
              <a:path w="10031226" h="2172918">
                <a:moveTo>
                  <a:pt x="0" y="0"/>
                </a:moveTo>
                <a:lnTo>
                  <a:pt x="10031227" y="0"/>
                </a:lnTo>
                <a:lnTo>
                  <a:pt x="10031227" y="2172918"/>
                </a:lnTo>
                <a:lnTo>
                  <a:pt x="0" y="21729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10031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7052862" y="8707139"/>
            <a:ext cx="10048249" cy="1287764"/>
          </a:xfrm>
          <a:custGeom>
            <a:avLst/>
            <a:gdLst/>
            <a:ahLst/>
            <a:cxnLst/>
            <a:rect l="l" t="t" r="r" b="b"/>
            <a:pathLst>
              <a:path w="10048249" h="1287764">
                <a:moveTo>
                  <a:pt x="0" y="0"/>
                </a:moveTo>
                <a:lnTo>
                  <a:pt x="10048249" y="0"/>
                </a:lnTo>
                <a:lnTo>
                  <a:pt x="10048249" y="1287764"/>
                </a:lnTo>
                <a:lnTo>
                  <a:pt x="0" y="12877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17770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2136197" y="9153525"/>
            <a:ext cx="1729241" cy="64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Times New Roman"/>
              </a:rPr>
              <a:t>PART V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48204" y="6749418"/>
            <a:ext cx="1905227" cy="64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Times New Roman"/>
              </a:rPr>
              <a:t>PART IV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82946" y="2730650"/>
            <a:ext cx="1928246" cy="64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Times New Roman"/>
              </a:rPr>
              <a:t>PART III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5929024" y="7266700"/>
            <a:ext cx="6266893" cy="4307065"/>
          </a:xfrm>
          <a:custGeom>
            <a:avLst/>
            <a:gdLst/>
            <a:ahLst/>
            <a:cxnLst/>
            <a:rect l="l" t="t" r="r" b="b"/>
            <a:pathLst>
              <a:path w="6266893" h="4307065">
                <a:moveTo>
                  <a:pt x="0" y="0"/>
                </a:moveTo>
                <a:lnTo>
                  <a:pt x="6266893" y="0"/>
                </a:lnTo>
                <a:lnTo>
                  <a:pt x="6266893" y="4307064"/>
                </a:lnTo>
                <a:lnTo>
                  <a:pt x="0" y="43070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2235200" y="7266700"/>
            <a:ext cx="4793068" cy="3485868"/>
          </a:xfrm>
          <a:custGeom>
            <a:avLst/>
            <a:gdLst/>
            <a:ahLst/>
            <a:cxnLst/>
            <a:rect l="l" t="t" r="r" b="b"/>
            <a:pathLst>
              <a:path w="4793068" h="3485868">
                <a:moveTo>
                  <a:pt x="0" y="0"/>
                </a:moveTo>
                <a:lnTo>
                  <a:pt x="4793068" y="0"/>
                </a:lnTo>
                <a:lnTo>
                  <a:pt x="4793068" y="3485867"/>
                </a:lnTo>
                <a:lnTo>
                  <a:pt x="0" y="34858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2557868" y="1875982"/>
            <a:ext cx="13750155" cy="7544250"/>
            <a:chOff x="0" y="0"/>
            <a:chExt cx="3621440" cy="19869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21440" cy="1986963"/>
            </a:xfrm>
            <a:custGeom>
              <a:avLst/>
              <a:gdLst/>
              <a:ahLst/>
              <a:cxnLst/>
              <a:rect l="l" t="t" r="r" b="b"/>
              <a:pathLst>
                <a:path w="3621440" h="1986963">
                  <a:moveTo>
                    <a:pt x="0" y="0"/>
                  </a:moveTo>
                  <a:lnTo>
                    <a:pt x="3621440" y="0"/>
                  </a:lnTo>
                  <a:lnTo>
                    <a:pt x="3621440" y="1986963"/>
                  </a:lnTo>
                  <a:lnTo>
                    <a:pt x="0" y="1986963"/>
                  </a:lnTo>
                  <a:close/>
                </a:path>
              </a:pathLst>
            </a:custGeom>
            <a:solidFill>
              <a:srgbClr val="D8A77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3621440" cy="20536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954546" y="309390"/>
            <a:ext cx="12378908" cy="885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349"/>
              </a:lnSpc>
            </a:pPr>
            <a:r>
              <a:rPr lang="en-US" sz="5249">
                <a:solidFill>
                  <a:srgbClr val="01070A"/>
                </a:solidFill>
                <a:latin typeface="Carelia"/>
              </a:rPr>
              <a:t>REFERENCES  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54546" y="2229880"/>
            <a:ext cx="12974478" cy="7377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51"/>
              </a:lnSpc>
            </a:pPr>
            <a:r>
              <a:rPr lang="en-US" sz="1679">
                <a:solidFill>
                  <a:srgbClr val="01070A"/>
                </a:solidFill>
                <a:latin typeface="Canva Sans"/>
              </a:rPr>
              <a:t>1.     Abraham, C. H., Sakyi‐Badu, G., Boadi‐Kusi, S. B., Morny, E., Darko‐Takyi, C., Ocansey, S., ... &amp; Kwasi Abu, E. (2024). Simulation of visual impairment in persons with normal vision for scientific research. Ophthalmic and Physiological Optics.</a:t>
            </a:r>
          </a:p>
          <a:p>
            <a:pPr algn="just">
              <a:lnSpc>
                <a:spcPts val="2351"/>
              </a:lnSpc>
            </a:pPr>
            <a:r>
              <a:rPr lang="en-US" sz="1679">
                <a:solidFill>
                  <a:srgbClr val="01070A"/>
                </a:solidFill>
                <a:latin typeface="Canva Sans"/>
              </a:rPr>
              <a:t>2.     Saranya, V. S., Sonthi, V. K., Boyapati, P., Krishna, B. L. S. R., Ummadisetti, G. N., &amp; Naresh, P. V. (2024). An Iot Machine Learning Approach for Visually Impaired People Walking Indoors and Outdoors. International Journal of Intelligent Systems and Applications in Engineering, 12(6s), 121-129.</a:t>
            </a:r>
          </a:p>
          <a:p>
            <a:pPr algn="just">
              <a:lnSpc>
                <a:spcPts val="2351"/>
              </a:lnSpc>
            </a:pPr>
            <a:r>
              <a:rPr lang="en-US" sz="1679">
                <a:solidFill>
                  <a:srgbClr val="01070A"/>
                </a:solidFill>
                <a:latin typeface="Canva Sans"/>
              </a:rPr>
              <a:t>3.     Zhang, X., Pan, Z., Song, Z., Zhang, Y., Li, W., &amp; Ding, S. (2024). The aerial guide dog: a low-cognitive-load indoor electronic travel aid for visually impaired individuals. Sensors, 24(1), 297.</a:t>
            </a:r>
          </a:p>
          <a:p>
            <a:pPr algn="just">
              <a:lnSpc>
                <a:spcPts val="2351"/>
              </a:lnSpc>
            </a:pPr>
            <a:r>
              <a:rPr lang="en-US" sz="1679">
                <a:solidFill>
                  <a:srgbClr val="01070A"/>
                </a:solidFill>
                <a:latin typeface="Canva Sans"/>
              </a:rPr>
              <a:t>4.     Sahoo, S., &amp; Choudhury, B. (2024). Exploring the use of computer vision in assistive technologies for individuals with disabilities: A review. Journal of Future Sustainability, 4(3), 133-148.</a:t>
            </a:r>
          </a:p>
          <a:p>
            <a:pPr algn="just">
              <a:lnSpc>
                <a:spcPts val="2351"/>
              </a:lnSpc>
            </a:pPr>
            <a:r>
              <a:rPr lang="en-US" sz="1679">
                <a:solidFill>
                  <a:srgbClr val="01070A"/>
                </a:solidFill>
                <a:latin typeface="Canva Sans"/>
              </a:rPr>
              <a:t>5.     Acuña, K., Sapahia, R., Jiménez, I. N., Antonietti, M., Anzola, I., Cruz, M., ... &amp; DeBuc, D. C. (2024). Functional Near-Infrared Spectrometry as a Useful Diagnostic Tool for Understanding the Visual System: A Review. Journal of clinical medicine, 13(1), 282.</a:t>
            </a:r>
          </a:p>
          <a:p>
            <a:pPr algn="just">
              <a:lnSpc>
                <a:spcPts val="2351"/>
              </a:lnSpc>
            </a:pPr>
            <a:r>
              <a:rPr lang="en-US" sz="1679">
                <a:solidFill>
                  <a:srgbClr val="01070A"/>
                </a:solidFill>
                <a:latin typeface="Canva Sans"/>
              </a:rPr>
              <a:t>6.     Ricci, F. S., Boldini, A., Ma, X., Beheshti, M., Geruschat, D. R., Seiple, W. H., ... &amp; Porfiri, M. (2023). Virtual reality as a means to explore assistive technologies for the visually impaired. PLOS Digital Health, 2(6), e0000275.</a:t>
            </a:r>
          </a:p>
          <a:p>
            <a:pPr algn="just">
              <a:lnSpc>
                <a:spcPts val="2351"/>
              </a:lnSpc>
            </a:pPr>
            <a:r>
              <a:rPr lang="en-US" sz="1679">
                <a:solidFill>
                  <a:srgbClr val="01070A"/>
                </a:solidFill>
                <a:latin typeface="Canva Sans"/>
              </a:rPr>
              <a:t>7.     Makhataeva, Z., Akhmetov, T., &amp; Varol, H. A. (2023). Augmented Reality for Cognitive Impairments. In Springer Handbook of Augmented Reality (pp. 765-793). Cham: Springer International Publishing.</a:t>
            </a:r>
          </a:p>
          <a:p>
            <a:pPr algn="just">
              <a:lnSpc>
                <a:spcPts val="2351"/>
              </a:lnSpc>
            </a:pPr>
            <a:r>
              <a:rPr lang="en-US" sz="1679">
                <a:solidFill>
                  <a:srgbClr val="01070A"/>
                </a:solidFill>
                <a:latin typeface="Canva Sans"/>
              </a:rPr>
              <a:t>8.     Bredmose, A., Grangaard, S., Lygum, V. L., &amp; Hansen, A. R. (2023). Mapping the importance of specific physical elements in urban space for blind and visually impaired people. Journal of Urban Design, 28(2), 139-154.</a:t>
            </a:r>
          </a:p>
          <a:p>
            <a:pPr algn="just">
              <a:lnSpc>
                <a:spcPts val="2351"/>
              </a:lnSpc>
            </a:pPr>
            <a:r>
              <a:rPr lang="en-US" sz="1679">
                <a:solidFill>
                  <a:srgbClr val="01070A"/>
                </a:solidFill>
                <a:latin typeface="Canva Sans"/>
              </a:rPr>
              <a:t>9.     Soliman, I., Ahmed, A. H., Nassr, A., &amp; AbdelRaheem, M. (2023, February). Recent Advances in Assistive Systems for Blind and Visually Impaired Persons: A Survey. In 2023 2nd International Conference on Mechatronics and Electrical Engineering (MEEE) (pp. 69-73). IEEE.</a:t>
            </a:r>
          </a:p>
          <a:p>
            <a:pPr algn="just">
              <a:lnSpc>
                <a:spcPts val="2351"/>
              </a:lnSpc>
            </a:pPr>
            <a:r>
              <a:rPr lang="en-US" sz="1679">
                <a:solidFill>
                  <a:srgbClr val="01070A"/>
                </a:solidFill>
                <a:latin typeface="Canva Sans"/>
              </a:rPr>
              <a:t>10.  Koulouris, D., Trastelis, F., Menychtas, A., Kosmopoulos, D., &amp; Maglogiannis, I. (2023, June). Utilizing AR and Hybrid Cloud-Edge Platforms for Improving Accessibility in Exhibition Areas. In IFIP International Conference on Artificial Intelligence Applications and Innovations (pp. 171-182). Cham: Springer Nature Switzerland.</a:t>
            </a:r>
          </a:p>
          <a:p>
            <a:pPr algn="just">
              <a:lnSpc>
                <a:spcPts val="2351"/>
              </a:lnSpc>
            </a:pPr>
            <a:endParaRPr lang="en-US" sz="1679">
              <a:solidFill>
                <a:srgbClr val="01070A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5929024" y="7266700"/>
            <a:ext cx="6266893" cy="4307065"/>
          </a:xfrm>
          <a:custGeom>
            <a:avLst/>
            <a:gdLst/>
            <a:ahLst/>
            <a:cxnLst/>
            <a:rect l="l" t="t" r="r" b="b"/>
            <a:pathLst>
              <a:path w="6266893" h="4307065">
                <a:moveTo>
                  <a:pt x="0" y="0"/>
                </a:moveTo>
                <a:lnTo>
                  <a:pt x="6266893" y="0"/>
                </a:lnTo>
                <a:lnTo>
                  <a:pt x="6266893" y="4307064"/>
                </a:lnTo>
                <a:lnTo>
                  <a:pt x="0" y="43070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2235200" y="7266700"/>
            <a:ext cx="4793068" cy="3485868"/>
          </a:xfrm>
          <a:custGeom>
            <a:avLst/>
            <a:gdLst/>
            <a:ahLst/>
            <a:cxnLst/>
            <a:rect l="l" t="t" r="r" b="b"/>
            <a:pathLst>
              <a:path w="4793068" h="3485868">
                <a:moveTo>
                  <a:pt x="0" y="0"/>
                </a:moveTo>
                <a:lnTo>
                  <a:pt x="4793068" y="0"/>
                </a:lnTo>
                <a:lnTo>
                  <a:pt x="4793068" y="3485867"/>
                </a:lnTo>
                <a:lnTo>
                  <a:pt x="0" y="34858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2557868" y="1875982"/>
            <a:ext cx="13750155" cy="7544250"/>
            <a:chOff x="0" y="0"/>
            <a:chExt cx="3621440" cy="19869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21440" cy="1986963"/>
            </a:xfrm>
            <a:custGeom>
              <a:avLst/>
              <a:gdLst/>
              <a:ahLst/>
              <a:cxnLst/>
              <a:rect l="l" t="t" r="r" b="b"/>
              <a:pathLst>
                <a:path w="3621440" h="1986963">
                  <a:moveTo>
                    <a:pt x="0" y="0"/>
                  </a:moveTo>
                  <a:lnTo>
                    <a:pt x="3621440" y="0"/>
                  </a:lnTo>
                  <a:lnTo>
                    <a:pt x="3621440" y="1986963"/>
                  </a:lnTo>
                  <a:lnTo>
                    <a:pt x="0" y="1986963"/>
                  </a:lnTo>
                  <a:close/>
                </a:path>
              </a:pathLst>
            </a:custGeom>
            <a:solidFill>
              <a:srgbClr val="D8A77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3621440" cy="20536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954546" y="309390"/>
            <a:ext cx="12378908" cy="885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349"/>
              </a:lnSpc>
            </a:pPr>
            <a:r>
              <a:rPr lang="en-US" sz="5249">
                <a:solidFill>
                  <a:srgbClr val="01070A"/>
                </a:solidFill>
                <a:latin typeface="Carelia"/>
              </a:rPr>
              <a:t>REFERENCES  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54546" y="2229880"/>
            <a:ext cx="12974478" cy="7739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23"/>
              </a:lnSpc>
            </a:pPr>
            <a:r>
              <a:rPr lang="en-US" sz="1659">
                <a:solidFill>
                  <a:srgbClr val="01070A"/>
                </a:solidFill>
                <a:latin typeface="Canva Sans"/>
              </a:rPr>
              <a:t>11.  Raina, A. S., Mohanty, R. R., Bhuvanesh, A., Swaminathan, M., &amp; Krishnamurthy, V. R. (2023). Pointing Tasks using Spatial Audio on Smartphones for People with Vision Impairments. Journal of Computing and Information Science in Engineering, 23(6).</a:t>
            </a:r>
          </a:p>
          <a:p>
            <a:pPr algn="just">
              <a:lnSpc>
                <a:spcPts val="2323"/>
              </a:lnSpc>
            </a:pPr>
            <a:r>
              <a:rPr lang="en-US" sz="1659">
                <a:solidFill>
                  <a:srgbClr val="01070A"/>
                </a:solidFill>
                <a:latin typeface="Canva Sans"/>
              </a:rPr>
              <a:t>12.     Pundlik, S., Shivshanker, P., &amp; Luo, G. (2023). Impact of Apps as Assistive Devices for Visually Impaired Persons. Annual Review of Vision Science, 9.</a:t>
            </a:r>
          </a:p>
          <a:p>
            <a:pPr algn="just">
              <a:lnSpc>
                <a:spcPts val="2323"/>
              </a:lnSpc>
            </a:pPr>
            <a:r>
              <a:rPr lang="en-US" sz="1659">
                <a:solidFill>
                  <a:srgbClr val="01070A"/>
                </a:solidFill>
                <a:latin typeface="Canva Sans"/>
              </a:rPr>
              <a:t>13.     Mukhiddinov, M., Djuraev, O., Akhmedov, F., Mukhamadiyev, A., &amp; Cho, J. (2023). Masked Face Emotion Recognition Based on Facial Landmarks and Deep Learning Approaches for Visually Impaired People. Sensors, 23(3), 1080.</a:t>
            </a:r>
          </a:p>
          <a:p>
            <a:pPr algn="just">
              <a:lnSpc>
                <a:spcPts val="2323"/>
              </a:lnSpc>
            </a:pPr>
            <a:r>
              <a:rPr lang="en-US" sz="1659">
                <a:solidFill>
                  <a:srgbClr val="01070A"/>
                </a:solidFill>
                <a:latin typeface="Canva Sans"/>
              </a:rPr>
              <a:t>14.     Alqahtani, R. A., Alqahtani, R. S., Almutairi, Q. A., Aloqayli, R. M., &amp; Alkasem, H. H. (2023, March). Ayn: Assistive Tool to Describe Images for Blind and Visually Impaired. In 2023 Sixth International Conference of Women in Data Science at Prince Sultan University (WiDS PSU) (pp. 25-30). IEEE.</a:t>
            </a:r>
          </a:p>
          <a:p>
            <a:pPr algn="just">
              <a:lnSpc>
                <a:spcPts val="2323"/>
              </a:lnSpc>
            </a:pPr>
            <a:r>
              <a:rPr lang="en-US" sz="1659">
                <a:solidFill>
                  <a:srgbClr val="01070A"/>
                </a:solidFill>
                <a:latin typeface="Canva Sans"/>
              </a:rPr>
              <a:t>15.     Theodorou, P., &amp; Meliones, A. (2023). Gaining insight for the design, development, deployment and distribution of assistive navigation systems for blind and visually impaired people through a detailed user requirements elicitation. Universal Access in the Information Society, 22(3), 841-867.</a:t>
            </a:r>
          </a:p>
          <a:p>
            <a:pPr algn="just">
              <a:lnSpc>
                <a:spcPts val="2323"/>
              </a:lnSpc>
            </a:pPr>
            <a:r>
              <a:rPr lang="en-US" sz="1659">
                <a:solidFill>
                  <a:srgbClr val="01070A"/>
                </a:solidFill>
                <a:latin typeface="Canva Sans"/>
              </a:rPr>
              <a:t>16.     Masalkhi, M., Waisberg, E., Ong, J., Zaman, N., Sarker, P., Lee, A. G., &amp; Tavakkoli, A. (2023). Apple Vision Pro for Ophthalmology and Medicine. Annals of Biomedical Engineering, 1-4.</a:t>
            </a:r>
          </a:p>
          <a:p>
            <a:pPr algn="just">
              <a:lnSpc>
                <a:spcPts val="2323"/>
              </a:lnSpc>
            </a:pPr>
            <a:r>
              <a:rPr lang="en-US" sz="1659">
                <a:solidFill>
                  <a:srgbClr val="01070A"/>
                </a:solidFill>
                <a:latin typeface="Canva Sans"/>
              </a:rPr>
              <a:t>17.     Mai, C., Xie, D., Zeng, L., Li, Z., Li, Z., Qiao, Z., ... &amp; Li, L. (2023). Laser Sensing and Vision Sensing Smart Blind Cane: A Review. Sensors, 23(2), 869.</a:t>
            </a:r>
          </a:p>
          <a:p>
            <a:pPr algn="just">
              <a:lnSpc>
                <a:spcPts val="2323"/>
              </a:lnSpc>
            </a:pPr>
            <a:r>
              <a:rPr lang="en-US" sz="1659">
                <a:solidFill>
                  <a:srgbClr val="01070A"/>
                </a:solidFill>
                <a:latin typeface="Canva Sans"/>
              </a:rPr>
              <a:t>18.     Shan, R., Shi, W., Teng, Z., &amp; Okada, Y. (2023, February). A Pedestrian Avoidance System for Visual Impaired People Based on Object Tracking Algorithm. In International Conference on Emerging Internetworking, Data &amp; Web Technologies (pp. 375-385). Cham: Springer International Publishing.</a:t>
            </a:r>
          </a:p>
          <a:p>
            <a:pPr algn="just">
              <a:lnSpc>
                <a:spcPts val="2323"/>
              </a:lnSpc>
            </a:pPr>
            <a:r>
              <a:rPr lang="en-US" sz="1659">
                <a:solidFill>
                  <a:srgbClr val="01070A"/>
                </a:solidFill>
                <a:latin typeface="Canva Sans"/>
              </a:rPr>
              <a:t>19.     Machado, F., Loureiro, M., Mello, R. C., Diaz, C. A., &amp; Frizera, A. (2023). A novel mixed reality assistive system to aid the visually and mobility impaired using a multimodal feedback system. Displays, 102480.</a:t>
            </a:r>
          </a:p>
          <a:p>
            <a:pPr algn="just">
              <a:lnSpc>
                <a:spcPts val="2323"/>
              </a:lnSpc>
            </a:pPr>
            <a:r>
              <a:rPr lang="en-US" sz="1659">
                <a:solidFill>
                  <a:srgbClr val="01070A"/>
                </a:solidFill>
                <a:latin typeface="Canva Sans"/>
              </a:rPr>
              <a:t>20.  Mina, P. N. R., Solon, I. M., Sanchez, F. R., Delante, T. K., Villegas, J. K., Basay, F. J., ... &amp; Mutya, R. (2023). Leveraging Education through Artificial Intelligence Virtual Assistance: A Case Study of Visually Impaired Learners. International Journal of Educational Innovation and Research, 2(1), 10-22.</a:t>
            </a:r>
          </a:p>
          <a:p>
            <a:pPr algn="just">
              <a:lnSpc>
                <a:spcPts val="2351"/>
              </a:lnSpc>
            </a:pPr>
            <a:endParaRPr lang="en-US" sz="1659">
              <a:solidFill>
                <a:srgbClr val="01070A"/>
              </a:solidFill>
              <a:latin typeface="Canva Sans"/>
            </a:endParaRPr>
          </a:p>
          <a:p>
            <a:pPr algn="just">
              <a:lnSpc>
                <a:spcPts val="2351"/>
              </a:lnSpc>
            </a:pPr>
            <a:endParaRPr lang="en-US" sz="1659">
              <a:solidFill>
                <a:srgbClr val="01070A"/>
              </a:solidFill>
              <a:latin typeface="Canva Sans"/>
            </a:endParaRPr>
          </a:p>
          <a:p>
            <a:pPr algn="just">
              <a:lnSpc>
                <a:spcPts val="2351"/>
              </a:lnSpc>
            </a:pPr>
            <a:endParaRPr lang="en-US" sz="1659">
              <a:solidFill>
                <a:srgbClr val="01070A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887923">
            <a:off x="-6937517" y="-8747353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10580377">
            <a:off x="12411274" y="3421009"/>
            <a:ext cx="12102934" cy="12419055"/>
          </a:xfrm>
          <a:custGeom>
            <a:avLst/>
            <a:gdLst/>
            <a:ahLst/>
            <a:cxnLst/>
            <a:rect l="l" t="t" r="r" b="b"/>
            <a:pathLst>
              <a:path w="12102934" h="12419055">
                <a:moveTo>
                  <a:pt x="0" y="0"/>
                </a:moveTo>
                <a:lnTo>
                  <a:pt x="12102933" y="0"/>
                </a:lnTo>
                <a:lnTo>
                  <a:pt x="12102933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4471898" y="5636319"/>
            <a:ext cx="3724864" cy="3621981"/>
            <a:chOff x="0" y="0"/>
            <a:chExt cx="1021349" cy="9931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21349" cy="993139"/>
            </a:xfrm>
            <a:custGeom>
              <a:avLst/>
              <a:gdLst/>
              <a:ahLst/>
              <a:cxnLst/>
              <a:rect l="l" t="t" r="r" b="b"/>
              <a:pathLst>
                <a:path w="1021349" h="993139">
                  <a:moveTo>
                    <a:pt x="0" y="0"/>
                  </a:moveTo>
                  <a:lnTo>
                    <a:pt x="1021349" y="0"/>
                  </a:lnTo>
                  <a:lnTo>
                    <a:pt x="1021349" y="993139"/>
                  </a:lnTo>
                  <a:lnTo>
                    <a:pt x="0" y="993139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021349" cy="10407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4932396" y="4328097"/>
            <a:ext cx="3002364" cy="2990636"/>
            <a:chOff x="0" y="0"/>
            <a:chExt cx="6502400" cy="6477000"/>
          </a:xfrm>
        </p:grpSpPr>
        <p:sp>
          <p:nvSpPr>
            <p:cNvPr id="9" name="Freeform 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16665" r="223" b="-16665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172194" y="4699694"/>
            <a:ext cx="3580013" cy="3889452"/>
            <a:chOff x="0" y="0"/>
            <a:chExt cx="981632" cy="106647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81632" cy="1066479"/>
            </a:xfrm>
            <a:custGeom>
              <a:avLst/>
              <a:gdLst/>
              <a:ahLst/>
              <a:cxnLst/>
              <a:rect l="l" t="t" r="r" b="b"/>
              <a:pathLst>
                <a:path w="981632" h="1066479">
                  <a:moveTo>
                    <a:pt x="0" y="0"/>
                  </a:moveTo>
                  <a:lnTo>
                    <a:pt x="981632" y="0"/>
                  </a:lnTo>
                  <a:lnTo>
                    <a:pt x="981632" y="1066479"/>
                  </a:lnTo>
                  <a:lnTo>
                    <a:pt x="0" y="1066479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981632" cy="1114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9619476" y="3362214"/>
            <a:ext cx="2685449" cy="2674959"/>
            <a:chOff x="0" y="0"/>
            <a:chExt cx="6502400" cy="6477000"/>
          </a:xfrm>
        </p:grpSpPr>
        <p:sp>
          <p:nvSpPr>
            <p:cNvPr id="15" name="Freeform 15"/>
            <p:cNvSpPr/>
            <p:nvPr/>
          </p:nvSpPr>
          <p:spPr>
            <a:xfrm rot="378000">
              <a:off x="-68701" y="15471"/>
              <a:ext cx="6633478" cy="6451671"/>
            </a:xfrm>
            <a:custGeom>
              <a:avLst/>
              <a:gdLst/>
              <a:ahLst/>
              <a:cxnLst/>
              <a:rect l="l" t="t" r="r" b="b"/>
              <a:pathLst>
                <a:path w="6633478" h="6451671">
                  <a:moveTo>
                    <a:pt x="2974683" y="127534"/>
                  </a:moveTo>
                  <a:cubicBezTo>
                    <a:pt x="1863918" y="245138"/>
                    <a:pt x="900979" y="948077"/>
                    <a:pt x="450489" y="1970178"/>
                  </a:cubicBezTo>
                  <a:cubicBezTo>
                    <a:pt x="0" y="2992278"/>
                    <a:pt x="130827" y="4177292"/>
                    <a:pt x="793431" y="5076507"/>
                  </a:cubicBezTo>
                  <a:cubicBezTo>
                    <a:pt x="1456036" y="5975721"/>
                    <a:pt x="2549125" y="6451671"/>
                    <a:pt x="3658794" y="6324137"/>
                  </a:cubicBezTo>
                  <a:cubicBezTo>
                    <a:pt x="4769560" y="6206533"/>
                    <a:pt x="5732499" y="5503595"/>
                    <a:pt x="6182988" y="4481494"/>
                  </a:cubicBezTo>
                  <a:cubicBezTo>
                    <a:pt x="6633478" y="3459393"/>
                    <a:pt x="6502651" y="2274379"/>
                    <a:pt x="5840046" y="1375165"/>
                  </a:cubicBezTo>
                  <a:cubicBezTo>
                    <a:pt x="5177442" y="475951"/>
                    <a:pt x="4084352" y="0"/>
                    <a:pt x="2974683" y="127534"/>
                  </a:cubicBezTo>
                  <a:close/>
                </a:path>
              </a:pathLst>
            </a:custGeom>
            <a:blipFill>
              <a:blip r:embed="rId6"/>
              <a:stretch>
                <a:fillRect l="217" t="21" r="217" b="21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7" name="Freeform 17"/>
          <p:cNvSpPr/>
          <p:nvPr/>
        </p:nvSpPr>
        <p:spPr>
          <a:xfrm>
            <a:off x="3416119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8649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>
            <a:off x="9052974" y="7812258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8649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19"/>
          <p:cNvSpPr/>
          <p:nvPr/>
        </p:nvSpPr>
        <p:spPr>
          <a:xfrm>
            <a:off x="11726664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8649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>
            <a:off x="13804097" y="8030085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8649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TextBox 21"/>
          <p:cNvSpPr txBox="1"/>
          <p:nvPr/>
        </p:nvSpPr>
        <p:spPr>
          <a:xfrm>
            <a:off x="762826" y="1040780"/>
            <a:ext cx="13617940" cy="1775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Times New Roman Bold"/>
              </a:rPr>
              <a:t>THANKYOU!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672752" y="7767771"/>
            <a:ext cx="3262009" cy="488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7"/>
              </a:lnSpc>
            </a:pPr>
            <a:r>
              <a:rPr lang="en-US" sz="3264" spc="163">
                <a:solidFill>
                  <a:srgbClr val="FFFBFB"/>
                </a:solidFill>
                <a:latin typeface="DM Sans"/>
              </a:rPr>
              <a:t>Disha Sriram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052974" y="6823433"/>
            <a:ext cx="3904224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9"/>
              </a:lnSpc>
            </a:pPr>
            <a:r>
              <a:rPr lang="en-US" sz="3291" spc="164">
                <a:solidFill>
                  <a:srgbClr val="FFFBFB"/>
                </a:solidFill>
                <a:latin typeface="DM Sans"/>
              </a:rPr>
              <a:t>Neha K Nayak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419114" y="2905061"/>
            <a:ext cx="2889817" cy="489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Times New Roman"/>
              </a:rPr>
              <a:t> PRESENTED BY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2660467" y="2059612"/>
            <a:ext cx="7416941" cy="1299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1"/>
              </a:lnSpc>
            </a:pPr>
            <a:r>
              <a:rPr lang="en-US" sz="6899" spc="676">
                <a:solidFill>
                  <a:srgbClr val="231F20"/>
                </a:solidFill>
                <a:latin typeface="Times New Roman Bold"/>
              </a:rPr>
              <a:t>CONTENTS</a:t>
            </a:r>
          </a:p>
        </p:txBody>
      </p:sp>
      <p:sp>
        <p:nvSpPr>
          <p:cNvPr id="4" name="Freeform 4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6757841" y="3578076"/>
            <a:ext cx="9006991" cy="5170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2004" lvl="1" indent="-421002" algn="just">
              <a:lnSpc>
                <a:spcPts val="5069"/>
              </a:lnSpc>
              <a:buFont typeface="Arial"/>
              <a:buChar char="•"/>
            </a:pPr>
            <a:r>
              <a:rPr lang="en-US" sz="3899">
                <a:solidFill>
                  <a:srgbClr val="231F20"/>
                </a:solidFill>
                <a:latin typeface="Times New Roman Italics"/>
              </a:rPr>
              <a:t>INTRODUCTION </a:t>
            </a:r>
          </a:p>
          <a:p>
            <a:pPr marL="842004" lvl="1" indent="-421002" algn="just">
              <a:lnSpc>
                <a:spcPts val="5069"/>
              </a:lnSpc>
              <a:buFont typeface="Arial"/>
              <a:buChar char="•"/>
            </a:pPr>
            <a:r>
              <a:rPr lang="en-US" sz="3899">
                <a:solidFill>
                  <a:srgbClr val="231F20"/>
                </a:solidFill>
                <a:latin typeface="Times New Roman Italics"/>
              </a:rPr>
              <a:t>PROBLEM STATEMENT  </a:t>
            </a:r>
          </a:p>
          <a:p>
            <a:pPr marL="842004" lvl="1" indent="-421002" algn="just">
              <a:lnSpc>
                <a:spcPts val="5069"/>
              </a:lnSpc>
              <a:buFont typeface="Arial"/>
              <a:buChar char="•"/>
            </a:pPr>
            <a:r>
              <a:rPr lang="en-US" sz="3899">
                <a:solidFill>
                  <a:srgbClr val="231F20"/>
                </a:solidFill>
                <a:latin typeface="Times New Roman Italics"/>
              </a:rPr>
              <a:t>LITERATURE SURVEY</a:t>
            </a:r>
          </a:p>
          <a:p>
            <a:pPr marL="842004" lvl="1" indent="-421002" algn="just">
              <a:lnSpc>
                <a:spcPts val="5069"/>
              </a:lnSpc>
              <a:buFont typeface="Arial"/>
              <a:buChar char="•"/>
            </a:pPr>
            <a:r>
              <a:rPr lang="en-US" sz="3899">
                <a:solidFill>
                  <a:srgbClr val="231F20"/>
                </a:solidFill>
                <a:latin typeface="Times New Roman Italics"/>
              </a:rPr>
              <a:t>OBJECTIVES  </a:t>
            </a:r>
          </a:p>
          <a:p>
            <a:pPr marL="842004" lvl="1" indent="-421002" algn="just">
              <a:lnSpc>
                <a:spcPts val="5069"/>
              </a:lnSpc>
              <a:buFont typeface="Arial"/>
              <a:buChar char="•"/>
            </a:pPr>
            <a:r>
              <a:rPr lang="en-US" sz="3899">
                <a:solidFill>
                  <a:srgbClr val="231F20"/>
                </a:solidFill>
                <a:latin typeface="Times New Roman Italics"/>
              </a:rPr>
              <a:t>METHODOLOGY  </a:t>
            </a:r>
          </a:p>
          <a:p>
            <a:pPr marL="842004" lvl="1" indent="-421002" algn="just">
              <a:lnSpc>
                <a:spcPts val="5069"/>
              </a:lnSpc>
              <a:buFont typeface="Arial"/>
              <a:buChar char="•"/>
            </a:pPr>
            <a:r>
              <a:rPr lang="en-US" sz="3899">
                <a:solidFill>
                  <a:srgbClr val="231F20"/>
                </a:solidFill>
                <a:latin typeface="Times New Roman Italics"/>
              </a:rPr>
              <a:t>RESULTS </a:t>
            </a:r>
          </a:p>
          <a:p>
            <a:pPr marL="842004" lvl="1" indent="-421002" algn="just">
              <a:lnSpc>
                <a:spcPts val="5069"/>
              </a:lnSpc>
              <a:buFont typeface="Arial"/>
              <a:buChar char="•"/>
            </a:pPr>
            <a:r>
              <a:rPr lang="en-US" sz="3899">
                <a:solidFill>
                  <a:srgbClr val="231F20"/>
                </a:solidFill>
                <a:latin typeface="Times New Roman Italics"/>
              </a:rPr>
              <a:t>CONCLUSION </a:t>
            </a:r>
          </a:p>
          <a:p>
            <a:pPr marL="842004" lvl="1" indent="-421002" algn="just">
              <a:lnSpc>
                <a:spcPts val="5069"/>
              </a:lnSpc>
              <a:buFont typeface="Arial"/>
              <a:buChar char="•"/>
            </a:pPr>
            <a:r>
              <a:rPr lang="en-US" sz="3899">
                <a:solidFill>
                  <a:srgbClr val="231F20"/>
                </a:solidFill>
                <a:latin typeface="Times New Roman Italics"/>
              </a:rPr>
              <a:t>REFERENCES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600021"/>
            <a:chOff x="0" y="0"/>
            <a:chExt cx="4816593" cy="6847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84779"/>
            </a:xfrm>
            <a:custGeom>
              <a:avLst/>
              <a:gdLst/>
              <a:ahLst/>
              <a:cxnLst/>
              <a:rect l="l" t="t" r="r" b="b"/>
              <a:pathLst>
                <a:path w="4816592" h="684779">
                  <a:moveTo>
                    <a:pt x="0" y="0"/>
                  </a:moveTo>
                  <a:lnTo>
                    <a:pt x="4816592" y="0"/>
                  </a:lnTo>
                  <a:lnTo>
                    <a:pt x="4816592" y="684779"/>
                  </a:lnTo>
                  <a:lnTo>
                    <a:pt x="0" y="684779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4816593" cy="7514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2255038" y="866775"/>
            <a:ext cx="13152964" cy="823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2"/>
              </a:lnSpc>
            </a:pPr>
            <a:r>
              <a:rPr lang="en-US" sz="4400" spc="431">
                <a:solidFill>
                  <a:srgbClr val="FFFFFF"/>
                </a:solidFill>
                <a:latin typeface="Times New Roman Bold"/>
              </a:rPr>
              <a:t>INTRODUCTION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356871"/>
            <a:ext cx="16230600" cy="782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</a:pPr>
            <a:endParaRPr/>
          </a:p>
          <a:p>
            <a:pPr marL="604516" lvl="1" indent="-302258" algn="just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</a:rPr>
              <a:t>Navigating independently in unfamiliar environments: Poses significant challenges for visually impaired individuals.</a:t>
            </a:r>
          </a:p>
          <a:p>
            <a:pPr marL="604516" lvl="1" indent="-302258" algn="just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</a:rPr>
              <a:t>Vision impairment statistics: Approximately 2.2 billion people globally have a vision impairment or blindness, according to the World Health Organization.</a:t>
            </a:r>
          </a:p>
          <a:p>
            <a:pPr marL="604516" lvl="1" indent="-302258" algn="just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</a:rPr>
              <a:t>Impact on daily tasks and quality of life: A significant number of visually impaired individuals struggle with everyday tasks such as navigating through public spaces.</a:t>
            </a:r>
          </a:p>
          <a:p>
            <a:pPr marL="604516" lvl="1" indent="-302258" algn="just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</a:rPr>
              <a:t>Project aim: To develop a navigation assistant that leverages advanced technologies for object detection and speech recognition.</a:t>
            </a:r>
          </a:p>
          <a:p>
            <a:pPr marL="604516" lvl="1" indent="-302258" algn="just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</a:rPr>
              <a:t>Objective: To aid visually impaired users by providing real-time guidance and enhancing their ability to navigate safely and independently.</a:t>
            </a:r>
          </a:p>
          <a:p>
            <a:pPr marL="604516" lvl="1" indent="-302258" algn="just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</a:rPr>
              <a:t>Traditional mobility aids and limitations: Canes can only detect obstacles on the ground or within immediate reach, missing higher obstacles or objects at a distance.</a:t>
            </a:r>
          </a:p>
          <a:p>
            <a:pPr algn="just">
              <a:lnSpc>
                <a:spcPts val="3639"/>
              </a:lnSpc>
            </a:pPr>
            <a:endParaRPr lang="en-US" sz="2799">
              <a:solidFill>
                <a:srgbClr val="000000"/>
              </a:solidFill>
              <a:latin typeface="Times New Roman"/>
            </a:endParaRPr>
          </a:p>
          <a:p>
            <a:pPr algn="just">
              <a:lnSpc>
                <a:spcPts val="3639"/>
              </a:lnSpc>
            </a:pPr>
            <a:endParaRPr lang="en-US" sz="2799">
              <a:solidFill>
                <a:srgbClr val="000000"/>
              </a:solidFill>
              <a:latin typeface="Times New Roman"/>
            </a:endParaRPr>
          </a:p>
          <a:p>
            <a:pPr algn="just">
              <a:lnSpc>
                <a:spcPts val="3639"/>
              </a:lnSpc>
            </a:pPr>
            <a:endParaRPr lang="en-US" sz="2799">
              <a:solidFill>
                <a:srgbClr val="000000"/>
              </a:solidFill>
              <a:latin typeface="Times New Roman"/>
            </a:endParaRPr>
          </a:p>
          <a:p>
            <a:pPr algn="just">
              <a:lnSpc>
                <a:spcPts val="3639"/>
              </a:lnSpc>
            </a:pPr>
            <a:endParaRPr lang="en-US" sz="2799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600021"/>
            <a:chOff x="0" y="0"/>
            <a:chExt cx="4816593" cy="6847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84779"/>
            </a:xfrm>
            <a:custGeom>
              <a:avLst/>
              <a:gdLst/>
              <a:ahLst/>
              <a:cxnLst/>
              <a:rect l="l" t="t" r="r" b="b"/>
              <a:pathLst>
                <a:path w="4816592" h="684779">
                  <a:moveTo>
                    <a:pt x="0" y="0"/>
                  </a:moveTo>
                  <a:lnTo>
                    <a:pt x="4816592" y="0"/>
                  </a:lnTo>
                  <a:lnTo>
                    <a:pt x="4816592" y="684779"/>
                  </a:lnTo>
                  <a:lnTo>
                    <a:pt x="0" y="684779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4816593" cy="7514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2280950" y="866775"/>
            <a:ext cx="13152964" cy="823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2"/>
              </a:lnSpc>
            </a:pPr>
            <a:r>
              <a:rPr lang="en-US" sz="4400" spc="431">
                <a:solidFill>
                  <a:srgbClr val="FFFFFF"/>
                </a:solidFill>
                <a:latin typeface="Times New Roman Bold"/>
              </a:rPr>
              <a:t>INTRODUCTION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2132" y="3201399"/>
            <a:ext cx="16230600" cy="782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</a:pPr>
            <a:endParaRPr/>
          </a:p>
          <a:p>
            <a:pPr marL="604516" lvl="1" indent="-302258" algn="just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</a:rPr>
              <a:t>Guide dogs: While highly effective, guide dogs come with high costs and long waiting times, making them inaccessible to many.</a:t>
            </a:r>
          </a:p>
          <a:p>
            <a:pPr marL="604516" lvl="1" indent="-302258" algn="just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</a:rPr>
              <a:t>Existing electronic aids: Often lack the capability to provide detailed, real-time information about the user's surroundings, limiting their usefulness.</a:t>
            </a:r>
          </a:p>
          <a:p>
            <a:pPr marL="604516" lvl="1" indent="-302258" algn="just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</a:rPr>
              <a:t>Need for an intelligent system: There is a clear need for an intelligent system that can dynamically assist visually impaired individuals.</a:t>
            </a:r>
          </a:p>
          <a:p>
            <a:pPr marL="604516" lvl="1" indent="-302258" algn="just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</a:rPr>
              <a:t>System capabilities: Identifying and locating objects in real-time, while communicating this information effectively through audio feedback.</a:t>
            </a:r>
          </a:p>
          <a:p>
            <a:pPr marL="604516" lvl="1" indent="-302258" algn="just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</a:rPr>
              <a:t>Potential impact: Enhancing the independent mobility and situational awareness of visually impaired individuals.</a:t>
            </a:r>
          </a:p>
          <a:p>
            <a:pPr marL="604516" lvl="1" indent="-302258" algn="just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</a:rPr>
              <a:t>Enabling navigation with confidence: Allowing visually impaired users to navigate unfamiliar environments with greater confidence and safety.</a:t>
            </a:r>
          </a:p>
          <a:p>
            <a:pPr algn="just">
              <a:lnSpc>
                <a:spcPts val="3639"/>
              </a:lnSpc>
            </a:pPr>
            <a:endParaRPr lang="en-US" sz="2799">
              <a:solidFill>
                <a:srgbClr val="000000"/>
              </a:solidFill>
              <a:latin typeface="Times New Roman"/>
            </a:endParaRPr>
          </a:p>
          <a:p>
            <a:pPr algn="just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Times New Roman"/>
              </a:rPr>
              <a:t>.</a:t>
            </a:r>
          </a:p>
          <a:p>
            <a:pPr algn="just">
              <a:lnSpc>
                <a:spcPts val="3639"/>
              </a:lnSpc>
            </a:pPr>
            <a:endParaRPr lang="en-US" sz="2799">
              <a:solidFill>
                <a:srgbClr val="000000"/>
              </a:solidFill>
              <a:latin typeface="Times New Roman"/>
            </a:endParaRPr>
          </a:p>
          <a:p>
            <a:pPr algn="just">
              <a:lnSpc>
                <a:spcPts val="3639"/>
              </a:lnSpc>
            </a:pPr>
            <a:endParaRPr lang="en-US" sz="2799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600021"/>
            <a:chOff x="0" y="0"/>
            <a:chExt cx="4816593" cy="6847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84779"/>
            </a:xfrm>
            <a:custGeom>
              <a:avLst/>
              <a:gdLst/>
              <a:ahLst/>
              <a:cxnLst/>
              <a:rect l="l" t="t" r="r" b="b"/>
              <a:pathLst>
                <a:path w="4816592" h="684779">
                  <a:moveTo>
                    <a:pt x="0" y="0"/>
                  </a:moveTo>
                  <a:lnTo>
                    <a:pt x="4816592" y="0"/>
                  </a:lnTo>
                  <a:lnTo>
                    <a:pt x="4816592" y="684779"/>
                  </a:lnTo>
                  <a:lnTo>
                    <a:pt x="0" y="684779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4816593" cy="7514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2229126" y="1138085"/>
            <a:ext cx="13152964" cy="823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2"/>
              </a:lnSpc>
            </a:pPr>
            <a:r>
              <a:rPr lang="en-US" sz="4400" spc="431">
                <a:solidFill>
                  <a:srgbClr val="FFFFFF"/>
                </a:solidFill>
                <a:latin typeface="Times New Roman Bold"/>
              </a:rPr>
              <a:t>PROBLEM STATEMENT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0308" y="4289702"/>
            <a:ext cx="16230600" cy="3707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</a:pPr>
            <a:endParaRPr/>
          </a:p>
          <a:p>
            <a:pPr marL="604516" lvl="1" indent="-302258" algn="just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</a:rPr>
              <a:t>There is a pressing need for an intelligent, cost-effective system that can dynamically assist visually impaired users in identifying and locating objects in real time while communicating this information effectively through audio feedback. </a:t>
            </a:r>
          </a:p>
          <a:p>
            <a:pPr marL="604516" lvl="1" indent="-302258" algn="just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w Roman"/>
              </a:rPr>
              <a:t>Such a system would enhance the independent mobility and situational awareness of visually impaired individuals, enabling them to navigate unfamiliar environments with greater confidence and safety.</a:t>
            </a:r>
          </a:p>
          <a:p>
            <a:pPr algn="just">
              <a:lnSpc>
                <a:spcPts val="3639"/>
              </a:lnSpc>
            </a:pPr>
            <a:endParaRPr lang="en-US" sz="2799">
              <a:solidFill>
                <a:srgbClr val="000000"/>
              </a:solidFill>
              <a:latin typeface="Times New Roman"/>
            </a:endParaRPr>
          </a:p>
          <a:p>
            <a:pPr algn="just">
              <a:lnSpc>
                <a:spcPts val="3639"/>
              </a:lnSpc>
            </a:pPr>
            <a:endParaRPr lang="en-US" sz="2799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3631080" y="-1679346"/>
            <a:ext cx="11027084" cy="9042209"/>
          </a:xfrm>
          <a:custGeom>
            <a:avLst/>
            <a:gdLst/>
            <a:ahLst/>
            <a:cxnLst/>
            <a:rect l="l" t="t" r="r" b="b"/>
            <a:pathLst>
              <a:path w="11027084" h="9042209">
                <a:moveTo>
                  <a:pt x="11027083" y="0"/>
                </a:moveTo>
                <a:lnTo>
                  <a:pt x="0" y="0"/>
                </a:lnTo>
                <a:lnTo>
                  <a:pt x="0" y="9042209"/>
                </a:lnTo>
                <a:lnTo>
                  <a:pt x="11027083" y="9042209"/>
                </a:lnTo>
                <a:lnTo>
                  <a:pt x="110270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704932" y="2137903"/>
            <a:ext cx="16878136" cy="7445242"/>
          </a:xfrm>
          <a:custGeom>
            <a:avLst/>
            <a:gdLst/>
            <a:ahLst/>
            <a:cxnLst/>
            <a:rect l="l" t="t" r="r" b="b"/>
            <a:pathLst>
              <a:path w="16878136" h="7445242">
                <a:moveTo>
                  <a:pt x="0" y="0"/>
                </a:moveTo>
                <a:lnTo>
                  <a:pt x="16878136" y="0"/>
                </a:lnTo>
                <a:lnTo>
                  <a:pt x="16878136" y="7445241"/>
                </a:lnTo>
                <a:lnTo>
                  <a:pt x="0" y="7445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1" b="-10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3295027" y="758952"/>
            <a:ext cx="12798647" cy="653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47"/>
              </a:lnSpc>
            </a:pPr>
            <a:r>
              <a:rPr lang="en-US" sz="5100" spc="596">
                <a:solidFill>
                  <a:srgbClr val="000000"/>
                </a:solidFill>
                <a:latin typeface="RoxboroughCF"/>
              </a:rPr>
              <a:t>GAPS IN LITERATURE SURVEY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3631080" y="-1679346"/>
            <a:ext cx="11027084" cy="9042209"/>
          </a:xfrm>
          <a:custGeom>
            <a:avLst/>
            <a:gdLst/>
            <a:ahLst/>
            <a:cxnLst/>
            <a:rect l="l" t="t" r="r" b="b"/>
            <a:pathLst>
              <a:path w="11027084" h="9042209">
                <a:moveTo>
                  <a:pt x="11027083" y="0"/>
                </a:moveTo>
                <a:lnTo>
                  <a:pt x="0" y="0"/>
                </a:lnTo>
                <a:lnTo>
                  <a:pt x="0" y="9042209"/>
                </a:lnTo>
                <a:lnTo>
                  <a:pt x="11027083" y="9042209"/>
                </a:lnTo>
                <a:lnTo>
                  <a:pt x="110270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111983" y="2147697"/>
            <a:ext cx="16064034" cy="7281621"/>
          </a:xfrm>
          <a:custGeom>
            <a:avLst/>
            <a:gdLst/>
            <a:ahLst/>
            <a:cxnLst/>
            <a:rect l="l" t="t" r="r" b="b"/>
            <a:pathLst>
              <a:path w="16064034" h="7281621">
                <a:moveTo>
                  <a:pt x="0" y="0"/>
                </a:moveTo>
                <a:lnTo>
                  <a:pt x="16064034" y="0"/>
                </a:lnTo>
                <a:lnTo>
                  <a:pt x="16064034" y="7281621"/>
                </a:lnTo>
                <a:lnTo>
                  <a:pt x="0" y="72816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3295027" y="758952"/>
            <a:ext cx="12798647" cy="653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47"/>
              </a:lnSpc>
            </a:pPr>
            <a:r>
              <a:rPr lang="en-US" sz="5100" spc="596">
                <a:solidFill>
                  <a:srgbClr val="000000"/>
                </a:solidFill>
                <a:latin typeface="RoxboroughCF"/>
              </a:rPr>
              <a:t>GAPS IN LITERATURE SURVEY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3631080" y="-1679346"/>
            <a:ext cx="11027084" cy="9042209"/>
          </a:xfrm>
          <a:custGeom>
            <a:avLst/>
            <a:gdLst/>
            <a:ahLst/>
            <a:cxnLst/>
            <a:rect l="l" t="t" r="r" b="b"/>
            <a:pathLst>
              <a:path w="11027084" h="9042209">
                <a:moveTo>
                  <a:pt x="11027083" y="0"/>
                </a:moveTo>
                <a:lnTo>
                  <a:pt x="0" y="0"/>
                </a:lnTo>
                <a:lnTo>
                  <a:pt x="0" y="9042209"/>
                </a:lnTo>
                <a:lnTo>
                  <a:pt x="11027083" y="9042209"/>
                </a:lnTo>
                <a:lnTo>
                  <a:pt x="110270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342847" y="1839282"/>
            <a:ext cx="15602307" cy="7854678"/>
          </a:xfrm>
          <a:custGeom>
            <a:avLst/>
            <a:gdLst/>
            <a:ahLst/>
            <a:cxnLst/>
            <a:rect l="l" t="t" r="r" b="b"/>
            <a:pathLst>
              <a:path w="15602307" h="7854678">
                <a:moveTo>
                  <a:pt x="0" y="0"/>
                </a:moveTo>
                <a:lnTo>
                  <a:pt x="15602306" y="0"/>
                </a:lnTo>
                <a:lnTo>
                  <a:pt x="15602306" y="7854678"/>
                </a:lnTo>
                <a:lnTo>
                  <a:pt x="0" y="78546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3295027" y="758952"/>
            <a:ext cx="12798647" cy="653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47"/>
              </a:lnSpc>
            </a:pPr>
            <a:r>
              <a:rPr lang="en-US" sz="5100" spc="596">
                <a:solidFill>
                  <a:srgbClr val="000000"/>
                </a:solidFill>
                <a:latin typeface="RoxboroughCF"/>
              </a:rPr>
              <a:t>GAPS IN LITERATURE SURVEY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3631080" y="-1679346"/>
            <a:ext cx="11027084" cy="9042209"/>
          </a:xfrm>
          <a:custGeom>
            <a:avLst/>
            <a:gdLst/>
            <a:ahLst/>
            <a:cxnLst/>
            <a:rect l="l" t="t" r="r" b="b"/>
            <a:pathLst>
              <a:path w="11027084" h="9042209">
                <a:moveTo>
                  <a:pt x="11027083" y="0"/>
                </a:moveTo>
                <a:lnTo>
                  <a:pt x="0" y="0"/>
                </a:lnTo>
                <a:lnTo>
                  <a:pt x="0" y="9042209"/>
                </a:lnTo>
                <a:lnTo>
                  <a:pt x="11027083" y="9042209"/>
                </a:lnTo>
                <a:lnTo>
                  <a:pt x="110270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363783" y="2240063"/>
            <a:ext cx="15560434" cy="7018237"/>
          </a:xfrm>
          <a:custGeom>
            <a:avLst/>
            <a:gdLst/>
            <a:ahLst/>
            <a:cxnLst/>
            <a:rect l="l" t="t" r="r" b="b"/>
            <a:pathLst>
              <a:path w="15560434" h="7018237">
                <a:moveTo>
                  <a:pt x="0" y="0"/>
                </a:moveTo>
                <a:lnTo>
                  <a:pt x="15560434" y="0"/>
                </a:lnTo>
                <a:lnTo>
                  <a:pt x="15560434" y="7018237"/>
                </a:lnTo>
                <a:lnTo>
                  <a:pt x="0" y="7018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3295027" y="758952"/>
            <a:ext cx="12798647" cy="653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47"/>
              </a:lnSpc>
            </a:pPr>
            <a:r>
              <a:rPr lang="en-US" sz="5100" spc="596">
                <a:solidFill>
                  <a:srgbClr val="000000"/>
                </a:solidFill>
                <a:latin typeface="RoxboroughCF"/>
              </a:rPr>
              <a:t>GAPS IN LITERATURE SURVEY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2153</Words>
  <Application>Microsoft Office PowerPoint</Application>
  <PresentationFormat>Custom</PresentationFormat>
  <Paragraphs>115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DM Sans</vt:lpstr>
      <vt:lpstr>Canva Sans</vt:lpstr>
      <vt:lpstr>Times New Roman Italics</vt:lpstr>
      <vt:lpstr>Carelia</vt:lpstr>
      <vt:lpstr>Times New Roman Bold</vt:lpstr>
      <vt:lpstr>Times New Roman</vt:lpstr>
      <vt:lpstr>RoxboroughCF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AR4VI PHASE 2</dc:title>
  <cp:lastModifiedBy>1GA20AD028 Neha Nayak</cp:lastModifiedBy>
  <cp:revision>2</cp:revision>
  <dcterms:created xsi:type="dcterms:W3CDTF">2006-08-16T00:00:00Z</dcterms:created>
  <dcterms:modified xsi:type="dcterms:W3CDTF">2024-05-25T16:21:03Z</dcterms:modified>
  <dc:identifier>DAF7MZSnos4</dc:identifier>
</cp:coreProperties>
</file>